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3"/>
  </p:notesMasterIdLst>
  <p:sldIdLst>
    <p:sldId id="257" r:id="rId2"/>
    <p:sldId id="258" r:id="rId3"/>
    <p:sldId id="259" r:id="rId4"/>
    <p:sldId id="261" r:id="rId5"/>
    <p:sldId id="260" r:id="rId6"/>
    <p:sldId id="310" r:id="rId7"/>
    <p:sldId id="311" r:id="rId8"/>
    <p:sldId id="262" r:id="rId9"/>
    <p:sldId id="263" r:id="rId10"/>
    <p:sldId id="293" r:id="rId11"/>
    <p:sldId id="312" r:id="rId12"/>
    <p:sldId id="264" r:id="rId13"/>
    <p:sldId id="322" r:id="rId14"/>
    <p:sldId id="265" r:id="rId15"/>
    <p:sldId id="292" r:id="rId16"/>
    <p:sldId id="313" r:id="rId17"/>
    <p:sldId id="299" r:id="rId18"/>
    <p:sldId id="315" r:id="rId19"/>
    <p:sldId id="270" r:id="rId20"/>
    <p:sldId id="300" r:id="rId21"/>
    <p:sldId id="271" r:id="rId22"/>
    <p:sldId id="274" r:id="rId23"/>
    <p:sldId id="275" r:id="rId24"/>
    <p:sldId id="278" r:id="rId25"/>
    <p:sldId id="316" r:id="rId26"/>
    <p:sldId id="317" r:id="rId27"/>
    <p:sldId id="318" r:id="rId28"/>
    <p:sldId id="303" r:id="rId29"/>
    <p:sldId id="319" r:id="rId30"/>
    <p:sldId id="320" r:id="rId31"/>
    <p:sldId id="321" r:id="rId3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>
      <p:cViewPr>
        <p:scale>
          <a:sx n="100" d="100"/>
          <a:sy n="100" d="100"/>
        </p:scale>
        <p:origin x="-1134" y="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A2C0C10-E759-4D38-B59E-B3E451C9BEDE}" type="datetimeFigureOut">
              <a:rPr lang="ru-RU"/>
              <a:pPr>
                <a:defRPr/>
              </a:pPr>
              <a:t>17.02.2023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3A9FAB0-A9D7-4BA5-9613-50BC1F2E12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3204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481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382AFC4-D7AF-42BC-895B-B3DC5C4B808A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Овал 8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E816823-5EB0-476E-8D9F-453809A3E6BE}" type="datetimeFigureOut">
              <a:rPr lang="ru-RU"/>
              <a:pPr>
                <a:defRPr/>
              </a:pPr>
              <a:t>17.02.2023</a:t>
            </a:fld>
            <a:endParaRPr lang="ru-RU"/>
          </a:p>
        </p:txBody>
      </p:sp>
      <p:sp>
        <p:nvSpPr>
          <p:cNvPr id="7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2893C60-DD03-436F-AF3D-74B72E159D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9D7DC-CF8A-46B2-9258-225D62EA1609}" type="datetimeFigureOut">
              <a:rPr lang="ru-RU"/>
              <a:pPr>
                <a:defRPr/>
              </a:pPr>
              <a:t>17.02.2023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3591E-3A6C-4815-8A1B-8427571EB3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E708E-711B-497E-ACB8-4D42DD117F16}" type="datetimeFigureOut">
              <a:rPr lang="ru-RU"/>
              <a:pPr>
                <a:defRPr/>
              </a:pPr>
              <a:t>17.02.2023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4CD4C-CDAF-4087-8233-ED195FB0D1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1BC3C-2135-4E0B-A392-F98BAE0F0592}" type="datetimeFigureOut">
              <a:rPr lang="ru-RU"/>
              <a:pPr>
                <a:defRPr/>
              </a:pPr>
              <a:t>17.02.2023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A84A2-5A9E-461D-986D-C3133B6561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9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Овал 8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5D46C59-3C16-465F-A24B-21043BC42634}" type="datetimeFigureOut">
              <a:rPr lang="ru-RU"/>
              <a:pPr>
                <a:defRPr/>
              </a:pPr>
              <a:t>17.02.2023</a:t>
            </a:fld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964ADCF-7AC7-4E26-9BDC-B7AA02289A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963A6-B127-4342-BD2D-97C3900D1963}" type="datetimeFigureOut">
              <a:rPr lang="ru-RU"/>
              <a:pPr>
                <a:defRPr/>
              </a:pPr>
              <a:t>17.02.2023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CEB0D5-8177-4296-9535-F41F7B0A71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1861B37-FC5A-4D2B-A96C-8B85206E01F1}" type="datetimeFigureOut">
              <a:rPr lang="ru-RU"/>
              <a:pPr>
                <a:defRPr/>
              </a:pPr>
              <a:t>17.02.2023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1244A38-CB64-45DD-8FD4-485092506F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1633E-E35B-41F9-9049-ED1B10AB54B2}" type="datetimeFigureOut">
              <a:rPr lang="ru-RU"/>
              <a:pPr>
                <a:defRPr/>
              </a:pPr>
              <a:t>17.02.2023</a:t>
            </a:fld>
            <a:endParaRPr 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1831D-947E-4585-A7A5-50A583342D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4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Прямоугольник 5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90340AF-A411-4314-BDCD-12A8690333ED}" type="datetimeFigureOut">
              <a:rPr lang="ru-RU"/>
              <a:pPr>
                <a:defRPr/>
              </a:pPr>
              <a:t>17.02.2023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AAAF777-5F75-479B-95B7-FB02F9093E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292F8C8-E479-4339-9DFF-0CE341C9DE14}" type="datetimeFigureOut">
              <a:rPr lang="ru-RU"/>
              <a:pPr>
                <a:defRPr/>
              </a:pPr>
              <a:t>17.02.2023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93642AA-C1A5-4B5C-B8DC-3330B09461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</a:endParaRPr>
          </a:p>
        </p:txBody>
      </p:sp>
      <p:sp>
        <p:nvSpPr>
          <p:cNvPr id="6" name="Блок-схема: процесс 8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Блок-схема: процесс 9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72427B2-0237-4D87-8CFF-A6BFD33C3507}" type="datetimeFigureOut">
              <a:rPr lang="ru-RU"/>
              <a:pPr>
                <a:defRPr/>
              </a:pPr>
              <a:t>17.02.2023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973288-BEC0-48D3-B7AD-E5ECA6B36B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Овал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F0A1C272-789E-49E7-8D3D-DC10E50E5240}" type="datetimeFigureOut">
              <a:rPr lang="ru-RU"/>
              <a:pPr>
                <a:defRPr/>
              </a:pPr>
              <a:t>17.02.2023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</a:defRPr>
            </a:lvl1pPr>
            <a:extLst/>
          </a:lstStyle>
          <a:p>
            <a:pPr>
              <a:defRPr/>
            </a:pPr>
            <a:fld id="{A3299627-FEB8-45D8-A86D-E050D0095E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39" r:id="rId2"/>
    <p:sldLayoutId id="2147483745" r:id="rId3"/>
    <p:sldLayoutId id="2147483740" r:id="rId4"/>
    <p:sldLayoutId id="2147483746" r:id="rId5"/>
    <p:sldLayoutId id="2147483741" r:id="rId6"/>
    <p:sldLayoutId id="2147483747" r:id="rId7"/>
    <p:sldLayoutId id="2147483748" r:id="rId8"/>
    <p:sldLayoutId id="2147483749" r:id="rId9"/>
    <p:sldLayoutId id="2147483742" r:id="rId10"/>
    <p:sldLayoutId id="2147483743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9pPr>
      <a:extLst/>
    </p:titleStyle>
    <p:bodyStyle>
      <a:lvl1pPr marL="365125" indent="-282575" algn="l" rtl="0" fontAlgn="base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fontAlgn="base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fontAlgn="base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fontAlgn="base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74" y="214312"/>
            <a:ext cx="9001125" cy="6643687"/>
          </a:xfrm>
        </p:spPr>
        <p:txBody>
          <a:bodyPr>
            <a:normAutofit fontScale="70000" lnSpcReduction="20000"/>
          </a:bodyPr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 </a:t>
            </a:r>
          </a:p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endParaRPr lang="ru-RU" sz="28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Государственное казённое учреждение социального обслуживания Республики Мордовия</a:t>
            </a:r>
            <a:br>
              <a:rPr lang="ru-RU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«Республиканский социальный приют для детей и подростков «Надежда»</a:t>
            </a:r>
            <a:endParaRPr lang="ru-RU" sz="34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endParaRPr lang="ru-RU" sz="29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57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sz="77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ПОРТФОЛИО 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4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ru-RU" sz="45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первую квалификационную 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45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категорию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sz="45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45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воспитателя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4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ru-RU" sz="5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Радаевой</a:t>
            </a:r>
            <a:endParaRPr lang="ru-RU" sz="58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5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Ольги Ивановны 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5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endParaRPr lang="ru-RU" sz="5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F:\Радаева\IMG-20230210-WA0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861048"/>
            <a:ext cx="2232248" cy="267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0"/>
            <a:ext cx="8643938" cy="1071563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32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Результаты участия в инновационной (экспериментальной) деятельности</a:t>
            </a:r>
          </a:p>
        </p:txBody>
      </p:sp>
      <p:pic>
        <p:nvPicPr>
          <p:cNvPr id="22530" name="Picture 2" descr="C:\Users\Пользователь\Downloads\¦ЯTА¦¬¦¦¦-¦¬ ¦Ь¦Ш¦ЭTБ¦-TЖ.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5616" y="1107280"/>
            <a:ext cx="371475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064" y="1142999"/>
            <a:ext cx="3767137" cy="535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2" descr="IMG-20220220-WA00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  <a:latin typeface="Corbel" pitchFamily="34" charset="0"/>
            </a:endParaRPr>
          </a:p>
        </p:txBody>
      </p:sp>
      <p:sp>
        <p:nvSpPr>
          <p:cNvPr id="24579" name="AutoShape 4" descr="IMG-20220220-WA00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  <a:latin typeface="Corbel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14052"/>
            <a:ext cx="3876253" cy="554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174" y="885105"/>
            <a:ext cx="4104456" cy="546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772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0"/>
            <a:ext cx="8643938" cy="142875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ru-RU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6. Участие детей в: открытых конкурсах, выставках, турнирах, соревнованиях</a:t>
            </a:r>
            <a:br>
              <a:rPr lang="ru-RU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400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admin\Desktop\IMG-20230213-WA0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1052736"/>
            <a:ext cx="4104456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Аттест НагаеваРадаева\Радаева\IMG_20230216_0949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45493"/>
            <a:ext cx="4089143" cy="565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0"/>
            <a:ext cx="8643938" cy="142875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ru-RU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6. Участие детей в: открытых конкурсах, выставках, турнирах, соревнованиях</a:t>
            </a:r>
            <a:br>
              <a:rPr lang="ru-RU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400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008" y="1052736"/>
            <a:ext cx="7421405" cy="5249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404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0"/>
            <a:ext cx="8643938" cy="85725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7. Наличие публикаций </a:t>
            </a:r>
          </a:p>
        </p:txBody>
      </p:sp>
      <p:pic>
        <p:nvPicPr>
          <p:cNvPr id="12290" name="Picture 2" descr="F:\Радаева\Публикации\2023-02-06_17-56-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15893"/>
            <a:ext cx="8280920" cy="533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0"/>
            <a:ext cx="8643938" cy="85725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8674" name="AutoShape 2" descr="жанна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pic>
        <p:nvPicPr>
          <p:cNvPr id="13314" name="Picture 2" descr="F:\Радаева\Публикации\2023-02-06_18-07-3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8136904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2" descr="IMG-20220220-WA00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  <a:latin typeface="Corbel" pitchFamily="34" charset="0"/>
            </a:endParaRPr>
          </a:p>
        </p:txBody>
      </p:sp>
      <p:sp>
        <p:nvSpPr>
          <p:cNvPr id="24579" name="AutoShape 4" descr="IMG-20220220-WA00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  <a:latin typeface="Corbel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27074"/>
            <a:ext cx="7993063" cy="5726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972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0"/>
            <a:ext cx="8643938" cy="85725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8674" name="AutoShape 2" descr="жанна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  <a:latin typeface="Corbel" pitchFamily="34" charset="0"/>
            </a:endParaRPr>
          </a:p>
        </p:txBody>
      </p:sp>
      <p:pic>
        <p:nvPicPr>
          <p:cNvPr id="15362" name="Picture 2" descr="F:\Радаева\Публикации\2023-02-06_18-10-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8680"/>
            <a:ext cx="7920880" cy="597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15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2" descr="IMG-20220220-WA00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  <a:latin typeface="Corbel" pitchFamily="34" charset="0"/>
            </a:endParaRPr>
          </a:p>
        </p:txBody>
      </p:sp>
      <p:sp>
        <p:nvSpPr>
          <p:cNvPr id="24579" name="AutoShape 4" descr="IMG-20220220-WA00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  <a:latin typeface="Corbel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338" y="476672"/>
            <a:ext cx="4505325" cy="6186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698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3" y="0"/>
            <a:ext cx="8715375" cy="2071688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9.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 </a:t>
            </a:r>
            <a:br>
              <a:rPr lang="ru-RU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800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72816"/>
            <a:ext cx="3960440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93" y="1772816"/>
            <a:ext cx="3818707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71600" y="260648"/>
            <a:ext cx="8172400" cy="6095007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рождения</a:t>
            </a:r>
            <a:r>
              <a:rPr lang="ru-RU" sz="3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3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12.06.1975 г.</a:t>
            </a:r>
            <a:r>
              <a:rPr lang="ru-RU" sz="3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</a:t>
            </a:r>
            <a:r>
              <a:rPr lang="ru-RU" sz="3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3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высшее,</a:t>
            </a:r>
            <a:r>
              <a:rPr lang="en-US" sz="3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№</a:t>
            </a:r>
            <a:r>
              <a:rPr lang="en-US" sz="3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ABC 0556202</a:t>
            </a:r>
            <a:r>
              <a:rPr lang="ru-RU" sz="3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Мордовский государственный педагогический институт им. </a:t>
            </a:r>
            <a:r>
              <a:rPr lang="ru-RU" sz="3400" i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М.Е.Евсевьева</a:t>
            </a:r>
            <a:r>
              <a:rPr lang="ru-RU" sz="3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Специальность; учитель начальных классов, учитель музыки.</a:t>
            </a:r>
            <a:br>
              <a:rPr lang="ru-RU" sz="3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sz="3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21 лет</a:t>
            </a:r>
            <a:r>
              <a:rPr lang="en-US" sz="3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в данном учреждении</a:t>
            </a:r>
            <a:r>
              <a:rPr lang="ru-RU" sz="3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3400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3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года</a:t>
            </a:r>
            <a:br>
              <a:rPr lang="ru-RU" sz="3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</a:t>
            </a:r>
            <a:r>
              <a:rPr lang="ru-RU" sz="3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(по специальности): 5 года</a:t>
            </a:r>
            <a:r>
              <a:rPr lang="ru-RU" sz="31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Сайт учреждения: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http://rsp_nadezhda.soc13.ru</a:t>
            </a:r>
            <a:r>
              <a:rPr lang="ru-RU" sz="5400" dirty="0" smtClean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dirty="0" smtClean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0"/>
            <a:ext cx="8643938" cy="85725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8674" name="AutoShape 2" descr="жанна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  <a:latin typeface="Corbel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35520"/>
            <a:ext cx="4032448" cy="5817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admin\Desktop\Нагаева\Доп\Нагаева Ат\Новая папка\сканирование0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736115"/>
            <a:ext cx="3993298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69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0"/>
            <a:ext cx="8643938" cy="928688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ru-RU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10. Проведение открытых занятий, мастер-классов, мероприятий (очно) </a:t>
            </a:r>
          </a:p>
        </p:txBody>
      </p:sp>
      <p:pic>
        <p:nvPicPr>
          <p:cNvPr id="17410" name="Picture 2" descr="F:\Скан\мастер-класс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24744"/>
            <a:ext cx="4104456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0"/>
            <a:ext cx="85725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12. Общественно-педагогическая активность педагога: участие в работе педагогических сообществ, комиссиях,  в жюри конкурсов</a:t>
            </a:r>
          </a:p>
        </p:txBody>
      </p:sp>
      <p:pic>
        <p:nvPicPr>
          <p:cNvPr id="4098" name="Picture 2" descr="C:\Users\admin\Desktop\Аттест НагаеваРадаева\Радаева\IMG_20230216_0950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96752"/>
            <a:ext cx="4337248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25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ru-RU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</a:p>
        </p:txBody>
      </p:sp>
      <p:pic>
        <p:nvPicPr>
          <p:cNvPr id="1026" name="Picture 2" descr="C:\Users\admin\Desktop\Нагаева\Нагаева аттестация - копия\IMG-20230217-WA0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" r="3142"/>
          <a:stretch/>
        </p:blipFill>
        <p:spPr bwMode="auto">
          <a:xfrm>
            <a:off x="4860032" y="1205879"/>
            <a:ext cx="4155085" cy="513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41" y="1205879"/>
            <a:ext cx="3663623" cy="5136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214313"/>
            <a:ext cx="8229600" cy="785812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ru-RU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15. Награды и поощрения </a:t>
            </a:r>
            <a:r>
              <a:rPr lang="ru-RU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sz="3200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F:\к аттестации\дипломы Радаева\благоданость библиотека Радаева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08918"/>
            <a:ext cx="3909647" cy="569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F:\к аттестации\дипломы Радаева\blagodarnost-bp-008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052736"/>
            <a:ext cx="3864310" cy="565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2" descr="IMG-20220220-WA00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  <a:latin typeface="Corbel" pitchFamily="34" charset="0"/>
            </a:endParaRPr>
          </a:p>
        </p:txBody>
      </p:sp>
      <p:sp>
        <p:nvSpPr>
          <p:cNvPr id="24579" name="AutoShape 4" descr="IMG-20220220-WA00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  <a:latin typeface="Corbel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338" y="368300"/>
            <a:ext cx="4249737" cy="612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599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2" descr="IMG-20220220-WA00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  <a:latin typeface="Corbel" pitchFamily="34" charset="0"/>
            </a:endParaRPr>
          </a:p>
        </p:txBody>
      </p:sp>
      <p:sp>
        <p:nvSpPr>
          <p:cNvPr id="24579" name="AutoShape 4" descr="IMG-20220220-WA00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  <a:latin typeface="Corbel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1143"/>
            <a:ext cx="7973070" cy="636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00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2" descr="IMG-20220220-WA00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  <a:latin typeface="Corbel" pitchFamily="34" charset="0"/>
            </a:endParaRPr>
          </a:p>
        </p:txBody>
      </p:sp>
      <p:sp>
        <p:nvSpPr>
          <p:cNvPr id="24579" name="AutoShape 4" descr="IMG-20220220-WA00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  <a:latin typeface="Corbel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5425"/>
            <a:ext cx="7851775" cy="640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207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25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ru-RU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16. Дополнительная информация</a:t>
            </a:r>
          </a:p>
        </p:txBody>
      </p:sp>
      <p:pic>
        <p:nvPicPr>
          <p:cNvPr id="5123" name="Picture 3" descr="F:\Скан\формула семьи программа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025351"/>
            <a:ext cx="4176464" cy="557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34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2" descr="IMG-20220220-WA00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  <a:latin typeface="Corbel" pitchFamily="34" charset="0"/>
            </a:endParaRPr>
          </a:p>
        </p:txBody>
      </p:sp>
      <p:sp>
        <p:nvSpPr>
          <p:cNvPr id="24579" name="AutoShape 4" descr="IMG-20220220-WA00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  <a:latin typeface="Corbel" pitchFamily="34" charset="0"/>
            </a:endParaRPr>
          </a:p>
        </p:txBody>
      </p:sp>
      <p:pic>
        <p:nvPicPr>
          <p:cNvPr id="1026" name="Picture 2" descr="F:\Скан\Новая папка\рецензия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20688"/>
            <a:ext cx="4247721" cy="583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user\Desktop\радаева\прог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3"/>
          <a:stretch/>
        </p:blipFill>
        <p:spPr bwMode="auto">
          <a:xfrm>
            <a:off x="971601" y="821060"/>
            <a:ext cx="4019500" cy="562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06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0"/>
            <a:ext cx="8643938" cy="1071563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1. Создание комфортного психологического климата в группах</a:t>
            </a:r>
          </a:p>
        </p:txBody>
      </p:sp>
      <p:pic>
        <p:nvPicPr>
          <p:cNvPr id="4098" name="Picture 2" descr="F:\Скан\анкетирование в дет коллективе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68760"/>
            <a:ext cx="4032448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Скан\дет коллектив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3803922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2" descr="IMG-20220220-WA00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  <a:latin typeface="Corbel" pitchFamily="34" charset="0"/>
            </a:endParaRPr>
          </a:p>
        </p:txBody>
      </p:sp>
      <p:sp>
        <p:nvSpPr>
          <p:cNvPr id="24579" name="AutoShape 4" descr="IMG-20220220-WA00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  <a:latin typeface="Corbel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838" y="438150"/>
            <a:ext cx="4376737" cy="598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406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2" descr="IMG-20220220-WA00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  <a:latin typeface="Corbel" pitchFamily="34" charset="0"/>
            </a:endParaRPr>
          </a:p>
        </p:txBody>
      </p:sp>
      <p:sp>
        <p:nvSpPr>
          <p:cNvPr id="24579" name="AutoShape 4" descr="IMG-20220220-WA00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  <a:latin typeface="Corbel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921699" cy="591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406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0"/>
            <a:ext cx="8643938" cy="714375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2. Взаимодействие с родителями</a:t>
            </a:r>
          </a:p>
        </p:txBody>
      </p:sp>
      <p:pic>
        <p:nvPicPr>
          <p:cNvPr id="5122" name="Picture 2" descr="F:\Скан\с родителями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85875"/>
            <a:ext cx="3816424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Скан\анкетиорвание с родителями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76350"/>
            <a:ext cx="394793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0"/>
            <a:ext cx="8643938" cy="714375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3. Взаимодействие с педагогами</a:t>
            </a:r>
          </a:p>
        </p:txBody>
      </p:sp>
      <p:pic>
        <p:nvPicPr>
          <p:cNvPr id="6146" name="Picture 2" descr="F:\Скан\с педагогами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908720"/>
            <a:ext cx="4104456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2" descr="IMG-20220220-WA00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  <a:latin typeface="Corbel" pitchFamily="34" charset="0"/>
            </a:endParaRPr>
          </a:p>
        </p:txBody>
      </p:sp>
      <p:sp>
        <p:nvSpPr>
          <p:cNvPr id="24579" name="AutoShape 4" descr="IMG-20220220-WA00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  <a:latin typeface="Corbe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19260"/>
            <a:ext cx="3744416" cy="559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52599"/>
            <a:ext cx="3885307" cy="5556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517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2" descr="IMG-20220220-WA00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  <a:latin typeface="Corbel" pitchFamily="34" charset="0"/>
            </a:endParaRPr>
          </a:p>
        </p:txBody>
      </p:sp>
      <p:sp>
        <p:nvSpPr>
          <p:cNvPr id="24579" name="AutoShape 4" descr="IMG-20220220-WA00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  <a:latin typeface="Corbel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298450"/>
            <a:ext cx="4608513" cy="626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01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0"/>
            <a:ext cx="8643938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4. Активное применение </a:t>
            </a:r>
            <a:r>
              <a:rPr lang="ru-RU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здоровьесберегающих</a:t>
            </a:r>
            <a:r>
              <a:rPr lang="ru-RU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технологий</a:t>
            </a:r>
          </a:p>
        </p:txBody>
      </p:sp>
      <p:pic>
        <p:nvPicPr>
          <p:cNvPr id="9218" name="Picture 2" descr="F:\Скан\здоровьесбер технологии 2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96752"/>
            <a:ext cx="3888432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Скан\здоровьесбер технология 1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7124"/>
            <a:ext cx="4032448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0"/>
            <a:ext cx="8643938" cy="1071563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5. Результаты участия в инновационной (экспериментальной) деятельности</a:t>
            </a:r>
          </a:p>
        </p:txBody>
      </p:sp>
      <p:pic>
        <p:nvPicPr>
          <p:cNvPr id="5" name="Picture 2" descr="C:\Users\admin\Desktop\Аттестация Нагаева Радаева\справка кризисное об открыти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4104456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534" y="1268760"/>
            <a:ext cx="3960440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441</TotalTime>
  <Words>164</Words>
  <Application>Microsoft Office PowerPoint</Application>
  <PresentationFormat>Экран (4:3)</PresentationFormat>
  <Paragraphs>32</Paragraphs>
  <Slides>31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Солнцестояние</vt:lpstr>
      <vt:lpstr>Презентация PowerPoint</vt:lpstr>
      <vt:lpstr>Дата рождения: 12.06.1975 г. Профессиональное образование: высшее, №ABC 0556202, Мордовский государственный педагогический институт им. М.Е.Евсевьева. Специальность; учитель начальных классов, учитель музыки. Общий трудовой стаж: 21 лет Стаж педагогической работы в данном учреждении: 5 года Стаж педагогической работы (по специальности): 5 года Сайт учреждения: http://rsp_nadezhda.soc13.ru </vt:lpstr>
      <vt:lpstr>1. Создание комфортного психологического климата в группах</vt:lpstr>
      <vt:lpstr>2. Взаимодействие с родителями</vt:lpstr>
      <vt:lpstr>3. Взаимодействие с педагогами</vt:lpstr>
      <vt:lpstr>Презентация PowerPoint</vt:lpstr>
      <vt:lpstr>Презентация PowerPoint</vt:lpstr>
      <vt:lpstr>4. Активное применение здоровьесберегающих технологий</vt:lpstr>
      <vt:lpstr>5. Результаты участия в инновационной (экспериментальной) деятельности</vt:lpstr>
      <vt:lpstr>Результаты участия в инновационной (экспериментальной) деятельности</vt:lpstr>
      <vt:lpstr>Презентация PowerPoint</vt:lpstr>
      <vt:lpstr>6. Участие детей в: открытых конкурсах, выставках, турнирах, соревнованиях </vt:lpstr>
      <vt:lpstr>6. Участие детей в: открытых конкурсах, выставках, турнирах, соревнованиях </vt:lpstr>
      <vt:lpstr>7. Наличие публикаций </vt:lpstr>
      <vt:lpstr> </vt:lpstr>
      <vt:lpstr>Презентация PowerPoint</vt:lpstr>
      <vt:lpstr> </vt:lpstr>
      <vt:lpstr>Презентация PowerPoint</vt:lpstr>
      <vt:lpstr>9.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  </vt:lpstr>
      <vt:lpstr> </vt:lpstr>
      <vt:lpstr>10. Проведение открытых занятий, мастер-классов, мероприятий (очно) </vt:lpstr>
      <vt:lpstr>12. Общественно-педагогическая активность педагога: участие в работе педагогических сообществ, комиссиях,  в жюри конкурсов</vt:lpstr>
      <vt:lpstr>13. Участие педагога в профессиональных конкурсах</vt:lpstr>
      <vt:lpstr>15. Награды и поощрения  </vt:lpstr>
      <vt:lpstr>Презентация PowerPoint</vt:lpstr>
      <vt:lpstr>Презентация PowerPoint</vt:lpstr>
      <vt:lpstr>Презентация PowerPoint</vt:lpstr>
      <vt:lpstr>16. Дополнительная информация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67</cp:revision>
  <dcterms:created xsi:type="dcterms:W3CDTF">2022-02-20T15:29:28Z</dcterms:created>
  <dcterms:modified xsi:type="dcterms:W3CDTF">2023-02-17T14:58:02Z</dcterms:modified>
</cp:coreProperties>
</file>